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59" r:id="rId4"/>
    <p:sldId id="279" r:id="rId5"/>
    <p:sldId id="257" r:id="rId6"/>
    <p:sldId id="291" r:id="rId7"/>
    <p:sldId id="292" r:id="rId8"/>
    <p:sldId id="270" r:id="rId9"/>
    <p:sldId id="278" r:id="rId10"/>
    <p:sldId id="295" r:id="rId11"/>
    <p:sldId id="296" r:id="rId12"/>
    <p:sldId id="276" r:id="rId13"/>
    <p:sldId id="282" r:id="rId14"/>
    <p:sldId id="289" r:id="rId15"/>
    <p:sldId id="293" r:id="rId16"/>
    <p:sldId id="274" r:id="rId1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474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66221E02-25CB-4963-84BC-0813985E7D90}" type="datetimeFigureOut">
              <a:rPr lang="pl-PL" smtClean="0"/>
              <a:pPr/>
              <a:t>17.09.2023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pl-PL"/>
          </a:p>
        </p:txBody>
      </p:sp>
      <p:sp>
        <p:nvSpPr>
          <p:cNvPr id="10" name="Prostokąt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ostokąt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Prostokąt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Prostokąt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Łącznik prosty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Łącznik prosty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Łącznik prosty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Łącznik prosty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Łącznik prosty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Łącznik prosty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Prostokąt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a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a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a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17.09.2023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17.09.2023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6221E02-25CB-4963-84BC-0813985E7D90}" type="datetimeFigureOut">
              <a:rPr lang="pl-PL" smtClean="0"/>
              <a:pPr/>
              <a:t>17.09.2023</a:t>
            </a:fld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66221E02-25CB-4963-84BC-0813985E7D90}" type="datetimeFigureOut">
              <a:rPr lang="pl-PL" smtClean="0"/>
              <a:pPr/>
              <a:t>17.09.2023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pl-PL"/>
          </a:p>
        </p:txBody>
      </p:sp>
      <p:sp>
        <p:nvSpPr>
          <p:cNvPr id="9" name="Prostokąt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ostokąt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ostokąt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ostokąt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Łącznik prosty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Łącznik prosty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Łącznik prosty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Łącznik prosty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Łącznik prosty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rostokąt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a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a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a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Łącznik prosty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17.09.2023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17.09.2023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2" name="Symbol zastępczy tekstu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4" name="Symbol zastępczy tekstu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6" name="Symbol zastępczy daty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6221E02-25CB-4963-84BC-0813985E7D90}" type="datetimeFigureOut">
              <a:rPr lang="pl-PL" smtClean="0"/>
              <a:pPr/>
              <a:t>17.09.2023</a:t>
            </a:fld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17.09.2023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Łącznik prosty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8" name="Łącznik prosty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Łącznik prosty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rostokąt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Łącznik prosty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Symbol zastępczy zawartości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1" name="Symbol zastępczy daty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6221E02-25CB-4963-84BC-0813985E7D90}" type="datetimeFigureOut">
              <a:rPr lang="pl-PL" smtClean="0"/>
              <a:pPr/>
              <a:t>17.09.2023</a:t>
            </a:fld>
            <a:endParaRPr lang="pl-PL"/>
          </a:p>
        </p:txBody>
      </p:sp>
      <p:sp>
        <p:nvSpPr>
          <p:cNvPr id="22" name="Symbol zastępczy numeru slajd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3" name="Symbol zastępczy stopki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Łącznik prosty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0" name="Łącznik prosty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Prostokąt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Łącznik prosty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Łącznik prosty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Łącznik prosty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Symbol zastępczy daty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6221E02-25CB-4963-84BC-0813985E7D90}" type="datetimeFigureOut">
              <a:rPr lang="pl-PL" smtClean="0"/>
              <a:pPr/>
              <a:t>17.09.2023</a:t>
            </a:fld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1" name="Symbol zastępczy stopki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Łącznik prosty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6221E02-25CB-4963-84BC-0813985E7D90}" type="datetimeFigureOut">
              <a:rPr lang="pl-PL" smtClean="0"/>
              <a:pPr/>
              <a:t>17.09.2023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Prostokąt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Łącznik prosty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3.jpeg"/><Relationship Id="rId7" Type="http://schemas.openxmlformats.org/officeDocument/2006/relationships/image" Target="../media/image46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6.jpeg"/><Relationship Id="rId9" Type="http://schemas.openxmlformats.org/officeDocument/2006/relationships/image" Target="../media/image4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image" Target="../media/image55.jpeg"/><Relationship Id="rId7" Type="http://schemas.openxmlformats.org/officeDocument/2006/relationships/image" Target="../media/image59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Xl7N--vYbs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WPT\Desktop\Konferencja%20PWSTE\Konferencja%20PWSTE\Spe&#322;niamy%20marzenia.%20R&#281;ka%203D%20dla%20Wiktora..mp4" TargetMode="Externa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WPT\Desktop\Konferencja%20PWSTE\Konferencja%20PWSTE\R&#281;ka%203D%20na%20drukarkach%20Banach%203D%20(1).mp4" TargetMode="External"/><Relationship Id="rId4" Type="http://schemas.openxmlformats.org/officeDocument/2006/relationships/image" Target="../media/image6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68.jpeg"/><Relationship Id="rId7" Type="http://schemas.openxmlformats.org/officeDocument/2006/relationships/image" Target="../media/image72.jpe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0.jpeg"/><Relationship Id="rId4" Type="http://schemas.openxmlformats.org/officeDocument/2006/relationships/image" Target="../media/image6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29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hyperlink" Target="https://www.youtube.com/watch?v=7gItA63qEmU&amp;t=14s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714480" y="6072206"/>
            <a:ext cx="7215206" cy="679916"/>
          </a:xfrm>
        </p:spPr>
        <p:txBody>
          <a:bodyPr>
            <a:noAutofit/>
          </a:bodyPr>
          <a:lstStyle/>
          <a:p>
            <a:r>
              <a:rPr lang="pl-PL" sz="2400" dirty="0" smtClean="0"/>
              <a:t>Szkoła + Uczeń + Rodzic + Media = Sukces</a:t>
            </a:r>
            <a:endParaRPr lang="pl-PL" sz="2400" dirty="0"/>
          </a:p>
        </p:txBody>
      </p:sp>
      <p:pic>
        <p:nvPicPr>
          <p:cNvPr id="1026" name="Picture 2" descr="C:\Users\OPERATOR\Dropbox\Mój komputer (DESKTOP-NNOK7B5)\Desktop\TIK w edukacji\280019970_1597752220600898_6046634830396516152_n.jpg"/>
          <p:cNvPicPr>
            <a:picLocks noChangeAspect="1" noChangeArrowheads="1"/>
          </p:cNvPicPr>
          <p:nvPr/>
        </p:nvPicPr>
        <p:blipFill>
          <a:blip r:embed="rId2"/>
          <a:srcRect l="11475" r="13115" b="7407"/>
          <a:stretch>
            <a:fillRect/>
          </a:stretch>
        </p:blipFill>
        <p:spPr bwMode="auto">
          <a:xfrm>
            <a:off x="1928794" y="1500174"/>
            <a:ext cx="3571900" cy="3571900"/>
          </a:xfrm>
          <a:prstGeom prst="ellipse">
            <a:avLst/>
          </a:prstGeom>
          <a:ln w="63500" cap="rnd">
            <a:solidFill>
              <a:schemeClr val="accent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1505" name="Picture 1" descr="C:\Users\OPERATOR\Dropbox\Mój komputer (DESKTOP-NNOK7B5)\Desktop\265595788_4725913574131542_4606565306346034594_n.png"/>
          <p:cNvPicPr>
            <a:picLocks noChangeAspect="1" noChangeArrowheads="1"/>
          </p:cNvPicPr>
          <p:nvPr/>
        </p:nvPicPr>
        <p:blipFill>
          <a:blip r:embed="rId3"/>
          <a:srcRect r="-1688" b="39696"/>
          <a:stretch>
            <a:fillRect/>
          </a:stretch>
        </p:blipFill>
        <p:spPr bwMode="auto">
          <a:xfrm>
            <a:off x="5572132" y="285728"/>
            <a:ext cx="3000396" cy="3171847"/>
          </a:xfrm>
          <a:prstGeom prst="ellipse">
            <a:avLst/>
          </a:prstGeom>
          <a:ln w="63500" cap="rnd">
            <a:solidFill>
              <a:schemeClr val="accent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9" name="Picture 11" descr="C:\Users\WPT\Desktop\345921452_3597411820584992_6508029494032441171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357422" y="3000372"/>
            <a:ext cx="2286016" cy="1714513"/>
          </a:xfrm>
          <a:prstGeom prst="rect">
            <a:avLst/>
          </a:prstGeom>
          <a:noFill/>
        </p:spPr>
      </p:pic>
      <p:pic>
        <p:nvPicPr>
          <p:cNvPr id="7175" name="Picture 7" descr="C:\Users\WPT\Desktop\346066609_627464552608670_6974654451108807636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1142984"/>
            <a:ext cx="3749696" cy="3749696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57158" y="0"/>
            <a:ext cx="7467600" cy="560406"/>
          </a:xfrm>
        </p:spPr>
        <p:txBody>
          <a:bodyPr>
            <a:normAutofit/>
          </a:bodyPr>
          <a:lstStyle/>
          <a:p>
            <a:r>
              <a:rPr lang="pl-PL" sz="2400" dirty="0" smtClean="0"/>
              <a:t>Uczeń </a:t>
            </a:r>
            <a:r>
              <a:rPr lang="pl-PL" sz="2400" dirty="0" smtClean="0"/>
              <a:t>– </a:t>
            </a:r>
            <a:r>
              <a:rPr lang="pl-PL" sz="2400" dirty="0" err="1" smtClean="0"/>
              <a:t>Explory</a:t>
            </a:r>
            <a:r>
              <a:rPr lang="pl-PL" sz="2400" dirty="0" smtClean="0"/>
              <a:t> i </a:t>
            </a:r>
            <a:r>
              <a:rPr lang="pl-PL" sz="2400" dirty="0" err="1" smtClean="0"/>
              <a:t>Regeneron</a:t>
            </a:r>
            <a:r>
              <a:rPr lang="pl-PL" sz="2400" dirty="0" smtClean="0"/>
              <a:t> </a:t>
            </a:r>
            <a:r>
              <a:rPr lang="pl-PL" sz="2400" dirty="0" smtClean="0"/>
              <a:t>ISEF Dallas 2023</a:t>
            </a:r>
            <a:endParaRPr lang="pl-PL" sz="2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214282" y="500042"/>
            <a:ext cx="8429684" cy="5286412"/>
          </a:xfrm>
        </p:spPr>
        <p:txBody>
          <a:bodyPr/>
          <a:lstStyle/>
          <a:p>
            <a:pPr indent="-252000">
              <a:spcBef>
                <a:spcPts val="0"/>
              </a:spcBef>
              <a:buNone/>
            </a:pPr>
            <a:r>
              <a:rPr lang="pl-PL" sz="1200" b="1" dirty="0" smtClean="0">
                <a:latin typeface="Arial" pitchFamily="34" charset="0"/>
                <a:cs typeface="Arial" pitchFamily="34" charset="0"/>
              </a:rPr>
              <a:t>Filip Piękoś – laureat ogólnopolskiego konkursu naukowego </a:t>
            </a:r>
            <a:r>
              <a:rPr lang="pl-PL" sz="1200" b="1" dirty="0" err="1" smtClean="0">
                <a:latin typeface="Arial" pitchFamily="34" charset="0"/>
                <a:cs typeface="Arial" pitchFamily="34" charset="0"/>
              </a:rPr>
              <a:t>Explory</a:t>
            </a:r>
            <a:r>
              <a:rPr lang="pl-PL" sz="1200" b="1" dirty="0" smtClean="0">
                <a:latin typeface="Arial" pitchFamily="34" charset="0"/>
                <a:cs typeface="Arial" pitchFamily="34" charset="0"/>
              </a:rPr>
              <a:t>, Laureat i zdobywca 2 miejsca i nagrody specjalnej od IEEE oraz 3 miejąca w kategorii </a:t>
            </a:r>
            <a:r>
              <a:rPr lang="pl-PL" sz="1200" b="1" dirty="0" err="1" smtClean="0">
                <a:latin typeface="Arial" pitchFamily="34" charset="0"/>
                <a:cs typeface="Arial" pitchFamily="34" charset="0"/>
              </a:rPr>
              <a:t>Embedded</a:t>
            </a:r>
            <a:r>
              <a:rPr lang="pl-PL" sz="1200" b="1" dirty="0" smtClean="0">
                <a:latin typeface="Arial" pitchFamily="34" charset="0"/>
                <a:cs typeface="Arial" pitchFamily="34" charset="0"/>
              </a:rPr>
              <a:t> system by </a:t>
            </a:r>
            <a:r>
              <a:rPr lang="pl-PL" sz="1200" b="1" dirty="0" err="1" smtClean="0">
                <a:latin typeface="Arial" pitchFamily="34" charset="0"/>
                <a:cs typeface="Arial" pitchFamily="34" charset="0"/>
              </a:rPr>
              <a:t>Micorsoft</a:t>
            </a:r>
            <a:r>
              <a:rPr lang="pl-PL" sz="1200" b="1" dirty="0" smtClean="0">
                <a:latin typeface="Arial" pitchFamily="34" charset="0"/>
                <a:cs typeface="Arial" pitchFamily="34" charset="0"/>
              </a:rPr>
              <a:t> w międzynarodowym konkursie naukowym </a:t>
            </a:r>
            <a:r>
              <a:rPr lang="pl-PL" sz="1200" b="1" dirty="0" err="1" smtClean="0">
                <a:latin typeface="Arial" pitchFamily="34" charset="0"/>
                <a:cs typeface="Arial" pitchFamily="34" charset="0"/>
              </a:rPr>
              <a:t>Regeneron</a:t>
            </a:r>
            <a:r>
              <a:rPr lang="pl-PL" sz="1200" b="1" dirty="0" smtClean="0">
                <a:latin typeface="Arial" pitchFamily="34" charset="0"/>
                <a:cs typeface="Arial" pitchFamily="34" charset="0"/>
              </a:rPr>
              <a:t> ISEF w Dallas w USA w maju 2023 roku, uczeń oczekuje na patent urządzenia</a:t>
            </a:r>
            <a:endParaRPr lang="pl-PL" sz="1200" dirty="0" smtClean="0">
              <a:latin typeface="Arial" pitchFamily="34" charset="0"/>
              <a:cs typeface="Arial" pitchFamily="34" charset="0"/>
            </a:endParaRPr>
          </a:p>
          <a:p>
            <a:endParaRPr lang="pl-PL" dirty="0" smtClean="0"/>
          </a:p>
        </p:txBody>
      </p:sp>
      <p:pic>
        <p:nvPicPr>
          <p:cNvPr id="10" name="Picture 2" descr="C:\Users\WPT\Desktop\EiSystem\312566790_1716842232025229_6997598544370217748_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1214422"/>
            <a:ext cx="2536182" cy="3311127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172" name="Picture 4" descr="C:\Users\WPT\Desktop\347272151_1004931753756652_4289121032155620884_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6248" y="2357430"/>
            <a:ext cx="1643074" cy="1643074"/>
          </a:xfrm>
          <a:prstGeom prst="rect">
            <a:avLst/>
          </a:prstGeom>
          <a:noFill/>
        </p:spPr>
      </p:pic>
      <p:pic>
        <p:nvPicPr>
          <p:cNvPr id="7173" name="Picture 5" descr="C:\Users\WPT\Desktop\346888465_269232838818380_9026819798114625063_n.jpg"/>
          <p:cNvPicPr>
            <a:picLocks noChangeAspect="1" noChangeArrowheads="1"/>
          </p:cNvPicPr>
          <p:nvPr/>
        </p:nvPicPr>
        <p:blipFill>
          <a:blip r:embed="rId6"/>
          <a:srcRect t="30000" r="10000"/>
          <a:stretch>
            <a:fillRect/>
          </a:stretch>
        </p:blipFill>
        <p:spPr bwMode="auto">
          <a:xfrm>
            <a:off x="3071802" y="1428736"/>
            <a:ext cx="1836977" cy="1428760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176" name="Picture 8" descr="C:\Users\WPT\Desktop\348283353_193689196901689_4701982119021261429_n.jpg"/>
          <p:cNvPicPr>
            <a:picLocks noChangeAspect="1" noChangeArrowheads="1"/>
          </p:cNvPicPr>
          <p:nvPr/>
        </p:nvPicPr>
        <p:blipFill>
          <a:blip r:embed="rId7"/>
          <a:srcRect l="3201"/>
          <a:stretch>
            <a:fillRect/>
          </a:stretch>
        </p:blipFill>
        <p:spPr bwMode="auto">
          <a:xfrm>
            <a:off x="428596" y="4357694"/>
            <a:ext cx="3819954" cy="2256074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177" name="Picture 9" descr="C:\Users\WPT\Desktop\347822384_917880756185261_1195801251206814670_n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357686" y="4286256"/>
            <a:ext cx="4377214" cy="2357454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178" name="Picture 10" descr="C:\Users\WPT\Desktop\346813891_1393912381453570_5809511849424353360_n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857884" y="1285860"/>
            <a:ext cx="3003479" cy="2355267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C:\Users\WPT\Desktop\324660257_5734776099968159_8395532632423592364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1071546"/>
            <a:ext cx="2714623" cy="2714623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198" name="Picture 6" descr="C:\Users\WPT\Desktop\324571628_1540540329761696_8533908865821063544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1142984"/>
            <a:ext cx="2714623" cy="2714623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57158" y="0"/>
            <a:ext cx="7467600" cy="560406"/>
          </a:xfrm>
        </p:spPr>
        <p:txBody>
          <a:bodyPr/>
          <a:lstStyle/>
          <a:p>
            <a:r>
              <a:rPr lang="pl-PL" dirty="0" smtClean="0"/>
              <a:t>Uczeń – stypendium inwestycyjne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214282" y="500042"/>
            <a:ext cx="8429684" cy="5286412"/>
          </a:xfrm>
        </p:spPr>
        <p:txBody>
          <a:bodyPr/>
          <a:lstStyle/>
          <a:p>
            <a:pPr>
              <a:buNone/>
            </a:pPr>
            <a:r>
              <a:rPr lang="pl-PL" sz="1200" b="1" dirty="0" smtClean="0">
                <a:latin typeface="Arial" pitchFamily="34" charset="0"/>
                <a:cs typeface="Arial" pitchFamily="34" charset="0"/>
              </a:rPr>
              <a:t>Filip Piękoś – stypendium od Rafał Brzoska </a:t>
            </a:r>
            <a:r>
              <a:rPr lang="pl-PL" sz="1200" b="1" dirty="0" err="1" smtClean="0">
                <a:latin typeface="Arial" pitchFamily="34" charset="0"/>
                <a:cs typeface="Arial" pitchFamily="34" charset="0"/>
              </a:rPr>
              <a:t>Fundation</a:t>
            </a:r>
            <a:r>
              <a:rPr lang="pl-PL" sz="1200" b="1" dirty="0" smtClean="0">
                <a:latin typeface="Arial" pitchFamily="34" charset="0"/>
                <a:cs typeface="Arial" pitchFamily="34" charset="0"/>
              </a:rPr>
              <a:t>, nowy mentor </a:t>
            </a:r>
            <a:r>
              <a:rPr lang="pl-PL" sz="1200" b="1" dirty="0" err="1" smtClean="0">
                <a:latin typeface="Arial" pitchFamily="34" charset="0"/>
                <a:cs typeface="Arial" pitchFamily="34" charset="0"/>
              </a:rPr>
              <a:t>Petros</a:t>
            </a:r>
            <a:r>
              <a:rPr lang="pl-PL" sz="1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1200" b="1" dirty="0" err="1" smtClean="0">
                <a:latin typeface="Arial" pitchFamily="34" charset="0"/>
                <a:cs typeface="Arial" pitchFamily="34" charset="0"/>
              </a:rPr>
              <a:t>Psyllos</a:t>
            </a:r>
            <a:endParaRPr lang="pl-PL" sz="12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l-PL" sz="1200" b="1" dirty="0" smtClean="0">
                <a:latin typeface="Arial" pitchFamily="34" charset="0"/>
                <a:cs typeface="Arial" pitchFamily="34" charset="0"/>
              </a:rPr>
              <a:t>Zaproszenie od Marka Brzezińskiego ambasadora USA  do prywatnej rezydencji</a:t>
            </a:r>
          </a:p>
          <a:p>
            <a:pPr>
              <a:buNone/>
            </a:pPr>
            <a:endParaRPr lang="pl-PL" sz="12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 descr="C:\Users\WPT\Desktop\324660299_3117418438548989_7277568308123549951_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1142984"/>
            <a:ext cx="3000376" cy="3000375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195" name="Picture 3" descr="C:\Users\WPT\Desktop\324596806_563248362326978_3155353411114714130_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2066" y="3429000"/>
            <a:ext cx="3214689" cy="3214689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199" name="Picture 7" descr="C:\Users\WPT\Desktop\324573386_487392730133786_7005515129960168854_n.jpg"/>
          <p:cNvPicPr>
            <a:picLocks noChangeAspect="1" noChangeArrowheads="1"/>
          </p:cNvPicPr>
          <p:nvPr/>
        </p:nvPicPr>
        <p:blipFill>
          <a:blip r:embed="rId6"/>
          <a:srcRect t="24565" r="10143"/>
          <a:stretch>
            <a:fillRect/>
          </a:stretch>
        </p:blipFill>
        <p:spPr bwMode="auto">
          <a:xfrm>
            <a:off x="500034" y="3643314"/>
            <a:ext cx="4651920" cy="2928958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C:\Users\OPERATOR\Dropbox\Mój komputer (DESKTOP-NNOK7B5)\Desktop\TIK w edukacji\278571928_1588650218177765_8407441976656872190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1214422"/>
            <a:ext cx="4244176" cy="3000396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195" name="Picture 3" descr="C:\Users\OPERATOR\Dropbox\Mój komputer (DESKTOP-NNOK7B5)\Desktop\safe_image.jpg"/>
          <p:cNvPicPr>
            <a:picLocks noChangeAspect="1" noChangeArrowheads="1"/>
          </p:cNvPicPr>
          <p:nvPr/>
        </p:nvPicPr>
        <p:blipFill>
          <a:blip r:embed="rId3"/>
          <a:srcRect r="17510"/>
          <a:stretch>
            <a:fillRect/>
          </a:stretch>
        </p:blipFill>
        <p:spPr bwMode="auto">
          <a:xfrm>
            <a:off x="428596" y="1142984"/>
            <a:ext cx="4402762" cy="2786082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57158" y="0"/>
            <a:ext cx="7467600" cy="560406"/>
          </a:xfrm>
        </p:spPr>
        <p:txBody>
          <a:bodyPr/>
          <a:lstStyle/>
          <a:p>
            <a:r>
              <a:rPr lang="pl-PL" dirty="0" smtClean="0"/>
              <a:t>Uczeń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500034" y="428604"/>
            <a:ext cx="7467600" cy="4873752"/>
          </a:xfrm>
        </p:spPr>
        <p:txBody>
          <a:bodyPr/>
          <a:lstStyle/>
          <a:p>
            <a:pPr>
              <a:buNone/>
            </a:pPr>
            <a:r>
              <a:rPr lang="pl-PL" sz="1600" b="1" dirty="0" smtClean="0">
                <a:latin typeface="Arial" pitchFamily="34" charset="0"/>
                <a:cs typeface="Arial" pitchFamily="34" charset="0"/>
              </a:rPr>
              <a:t>Szczęście z plastiku </a:t>
            </a:r>
            <a:r>
              <a:rPr lang="pl-PL" sz="1600" dirty="0" smtClean="0">
                <a:latin typeface="Arial" pitchFamily="34" charset="0"/>
                <a:cs typeface="Arial" pitchFamily="34" charset="0"/>
              </a:rPr>
              <a:t>– protezy 3D dla dzieci</a:t>
            </a:r>
          </a:p>
          <a:p>
            <a:pPr>
              <a:buNone/>
            </a:pPr>
            <a:r>
              <a:rPr lang="pl-PL" sz="1600" b="1" dirty="0" smtClean="0">
                <a:latin typeface="Arial" pitchFamily="34" charset="0"/>
                <a:cs typeface="Arial" pitchFamily="34" charset="0"/>
              </a:rPr>
              <a:t>Wolontariat uczniów w Fundacji </a:t>
            </a:r>
            <a:r>
              <a:rPr lang="pl-PL" sz="1600" b="1" dirty="0" err="1" smtClean="0">
                <a:latin typeface="Arial" pitchFamily="34" charset="0"/>
                <a:cs typeface="Arial" pitchFamily="34" charset="0"/>
              </a:rPr>
              <a:t>E-Nable</a:t>
            </a:r>
            <a:r>
              <a:rPr lang="pl-PL" sz="1600" b="1" dirty="0" smtClean="0">
                <a:latin typeface="Arial" pitchFamily="34" charset="0"/>
                <a:cs typeface="Arial" pitchFamily="34" charset="0"/>
              </a:rPr>
              <a:t> Polska</a:t>
            </a:r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endParaRPr lang="pl-PL" dirty="0" smtClean="0"/>
          </a:p>
        </p:txBody>
      </p:sp>
      <p:pic>
        <p:nvPicPr>
          <p:cNvPr id="4100" name="Picture 4" descr="C:\Users\OPERATOR\Dropbox\Mój komputer (DESKTOP-NNOK7B5)\Desktop\TIK w edukacji\202514204_1378211635888292_7700995670114618393_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5984" y="4643446"/>
            <a:ext cx="2809894" cy="2107421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194" name="Picture 2" descr="C:\Users\OPERATOR\Dropbox\Mój komputer (DESKTOP-NNOK7B5)\Desktop\278627079_5555719404480569_5360214610365468513_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72330" y="0"/>
            <a:ext cx="1428760" cy="1428760"/>
          </a:xfrm>
          <a:prstGeom prst="ellipse">
            <a:avLst/>
          </a:prstGeom>
          <a:ln w="63500" cap="rnd">
            <a:solidFill>
              <a:schemeClr val="accent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099" name="Picture 3" descr="C:\Users\OPERATOR\Dropbox\Mój komputer (DESKTOP-NNOK7B5)\Desktop\TIK w edukacji\177650115_1339102003132589_3867405155080408474_n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58" y="4143380"/>
            <a:ext cx="2492381" cy="2093600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2" descr="C:\Users\WPT\Desktop\376713377_1931222167253900_7233012223201118152_n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72000" y="3500438"/>
            <a:ext cx="3920073" cy="2940055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3" descr="C:\Users\WPT\Desktop\322849244_3446103345627297_7943255779634564767_n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714612" y="2714620"/>
            <a:ext cx="2357454" cy="2357454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57158" y="0"/>
            <a:ext cx="7467600" cy="560406"/>
          </a:xfrm>
        </p:spPr>
        <p:txBody>
          <a:bodyPr/>
          <a:lstStyle/>
          <a:p>
            <a:r>
              <a:rPr lang="pl-PL" dirty="0" smtClean="0"/>
              <a:t>Projekty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428596" y="428604"/>
            <a:ext cx="7467600" cy="4873752"/>
          </a:xfrm>
        </p:spPr>
        <p:txBody>
          <a:bodyPr/>
          <a:lstStyle/>
          <a:p>
            <a:pPr>
              <a:buNone/>
            </a:pPr>
            <a:r>
              <a:rPr lang="pl-PL" sz="1600" b="1" dirty="0" smtClean="0">
                <a:latin typeface="Arial" pitchFamily="34" charset="0"/>
                <a:cs typeface="Arial" pitchFamily="34" charset="0"/>
              </a:rPr>
              <a:t>Szczęście z plastiku </a:t>
            </a:r>
            <a:r>
              <a:rPr lang="pl-PL" sz="1600" dirty="0" smtClean="0">
                <a:latin typeface="Arial" pitchFamily="34" charset="0"/>
                <a:cs typeface="Arial" pitchFamily="34" charset="0"/>
              </a:rPr>
              <a:t>– protezy 3D dla dzieci</a:t>
            </a:r>
          </a:p>
          <a:p>
            <a:pPr>
              <a:buNone/>
            </a:pPr>
            <a:r>
              <a:rPr lang="pl-PL" sz="1000" b="1" dirty="0" smtClean="0">
                <a:latin typeface="Arial" pitchFamily="34" charset="0"/>
                <a:cs typeface="Arial" pitchFamily="34" charset="0"/>
                <a:hlinkClick r:id="rId3"/>
              </a:rPr>
              <a:t>https://www.youtube.com/watch?v=FXl7N--vYbs</a:t>
            </a:r>
            <a:r>
              <a:rPr lang="pl-PL" sz="10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None/>
            </a:pPr>
            <a:r>
              <a:rPr lang="pl-PL" sz="1400" b="1" dirty="0" smtClean="0">
                <a:latin typeface="Arial" pitchFamily="34" charset="0"/>
                <a:cs typeface="Arial" pitchFamily="34" charset="0"/>
              </a:rPr>
              <a:t>Jak powstaje ręka 3D?</a:t>
            </a:r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endParaRPr lang="pl-PL" dirty="0" smtClean="0"/>
          </a:p>
        </p:txBody>
      </p:sp>
      <p:pic>
        <p:nvPicPr>
          <p:cNvPr id="15" name="Picture 3" descr="C:\Users\OPERATOR\Dropbox\Mój komputer (DESKTOP-NNOK7B5)\Desktop\download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00892" y="0"/>
            <a:ext cx="1901837" cy="1901837"/>
          </a:xfrm>
          <a:prstGeom prst="rect">
            <a:avLst/>
          </a:prstGeom>
          <a:noFill/>
        </p:spPr>
      </p:pic>
      <p:pic>
        <p:nvPicPr>
          <p:cNvPr id="6" name="Spełniamy marzenia. Ręka 3D dla Wiktora.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428596" y="1357298"/>
            <a:ext cx="6881861" cy="5161396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OPERATOR\Dropbox\Mój komputer (DESKTOP-NNOK7B5)\Desktop\downloa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54" y="0"/>
            <a:ext cx="1901837" cy="1901837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57158" y="0"/>
            <a:ext cx="7467600" cy="560406"/>
          </a:xfrm>
        </p:spPr>
        <p:txBody>
          <a:bodyPr/>
          <a:lstStyle/>
          <a:p>
            <a:r>
              <a:rPr lang="pl-PL" dirty="0" smtClean="0"/>
              <a:t>Projekty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428596" y="428604"/>
            <a:ext cx="7467600" cy="4873752"/>
          </a:xfrm>
        </p:spPr>
        <p:txBody>
          <a:bodyPr/>
          <a:lstStyle/>
          <a:p>
            <a:pPr>
              <a:buNone/>
            </a:pPr>
            <a:r>
              <a:rPr lang="pl-PL" sz="1200" b="1" dirty="0" smtClean="0"/>
              <a:t>Szczęście z plastiku </a:t>
            </a:r>
            <a:r>
              <a:rPr lang="pl-PL" sz="1200" dirty="0" smtClean="0"/>
              <a:t>– protezy 3D dla dzieci</a:t>
            </a:r>
          </a:p>
          <a:p>
            <a:pPr>
              <a:buNone/>
            </a:pPr>
            <a:r>
              <a:rPr lang="pl-PL" sz="1200" b="1" dirty="0" smtClean="0"/>
              <a:t>Wolontariat uczniów w Fundacji </a:t>
            </a:r>
            <a:r>
              <a:rPr lang="pl-PL" sz="1200" b="1" dirty="0" err="1" smtClean="0"/>
              <a:t>E-Nable</a:t>
            </a:r>
            <a:r>
              <a:rPr lang="pl-PL" sz="1200" b="1" dirty="0" smtClean="0"/>
              <a:t> Polska</a:t>
            </a:r>
          </a:p>
          <a:p>
            <a:pPr>
              <a:buNone/>
            </a:pPr>
            <a:r>
              <a:rPr lang="pl-PL" sz="105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https://www.youtube.com/watch?v=bmrlVVNHxtc&amp;t=9s</a:t>
            </a:r>
          </a:p>
          <a:p>
            <a:pPr>
              <a:buNone/>
            </a:pPr>
            <a:r>
              <a:rPr lang="pl-PL" sz="20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Najtrudniejsza ręka 3D do wykonania</a:t>
            </a:r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endParaRPr lang="pl-PL" dirty="0" smtClean="0"/>
          </a:p>
        </p:txBody>
      </p:sp>
      <p:pic>
        <p:nvPicPr>
          <p:cNvPr id="6" name="Ręka 3D na drukarkach Banach 3D (1)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00034" y="1643050"/>
            <a:ext cx="6477046" cy="4857784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85720" y="428604"/>
            <a:ext cx="7467600" cy="560406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szkoła + uczeń + rodzic + media = sukces</a:t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500034" y="428604"/>
            <a:ext cx="7467600" cy="4873752"/>
          </a:xfrm>
        </p:spPr>
        <p:txBody>
          <a:bodyPr/>
          <a:lstStyle/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endParaRPr lang="pl-PL" dirty="0" smtClean="0"/>
          </a:p>
        </p:txBody>
      </p:sp>
      <p:pic>
        <p:nvPicPr>
          <p:cNvPr id="6147" name="Picture 3" descr="C:\Users\WPT\Desktop\357712446_1890011681374949_2461623089659435621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285860"/>
            <a:ext cx="7127220" cy="4500594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Prostokąt 12"/>
          <p:cNvSpPr/>
          <p:nvPr/>
        </p:nvSpPr>
        <p:spPr>
          <a:xfrm>
            <a:off x="500034" y="500042"/>
            <a:ext cx="47418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600" dirty="0" smtClean="0">
                <a:latin typeface="Arial" pitchFamily="34" charset="0"/>
                <a:cs typeface="Arial" pitchFamily="34" charset="0"/>
              </a:rPr>
              <a:t>Jarosław, najbardziej prestiżowa nagroda miejska </a:t>
            </a:r>
          </a:p>
          <a:p>
            <a:r>
              <a:rPr lang="pl-PL" sz="1600" dirty="0" smtClean="0">
                <a:latin typeface="Arial" pitchFamily="34" charset="0"/>
                <a:cs typeface="Arial" pitchFamily="34" charset="0"/>
              </a:rPr>
              <a:t>za promocję miasta i innowacje w edukacji</a:t>
            </a:r>
            <a:endParaRPr lang="pl-PL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8" name="Picture 4" descr="C:\Users\WPT\Desktop\357356188_1890012258041558_3845486348792834977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3929066"/>
            <a:ext cx="2571768" cy="2571768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49" name="Picture 5" descr="C:\Users\WPT\Desktop\357721946_1890638321312285_6737255120931717236_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54" y="4857760"/>
            <a:ext cx="1857388" cy="1857388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50" name="Picture 6" descr="C:\Users\WPT\Desktop\356860226_1890638307978953_2495810972434517669_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00100" y="4857760"/>
            <a:ext cx="1822471" cy="1822471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OPERATOR\Dropbox\Mój komputer (DESKTOP-NNOK7B5)\Desktop\downloa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16" y="142852"/>
            <a:ext cx="1571636" cy="1571636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42910" y="214290"/>
            <a:ext cx="7467600" cy="488968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Dziękuję za uwagę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642910" y="857232"/>
            <a:ext cx="7858180" cy="21431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2000" b="1" dirty="0" smtClean="0">
                <a:latin typeface="Arial" pitchFamily="34" charset="0"/>
                <a:cs typeface="Arial" pitchFamily="34" charset="0"/>
              </a:rPr>
              <a:t>Artur Tutka</a:t>
            </a:r>
          </a:p>
          <a:p>
            <a:pPr>
              <a:buNone/>
            </a:pPr>
            <a:r>
              <a:rPr lang="pl-PL" sz="1800" dirty="0" smtClean="0">
                <a:latin typeface="Arial" pitchFamily="34" charset="0"/>
                <a:cs typeface="Arial" pitchFamily="34" charset="0"/>
              </a:rPr>
              <a:t>Nauczyciel w </a:t>
            </a:r>
            <a:r>
              <a:rPr lang="pl-PL" sz="1800" dirty="0" err="1" smtClean="0">
                <a:latin typeface="Arial" pitchFamily="34" charset="0"/>
                <a:cs typeface="Arial" pitchFamily="34" charset="0"/>
              </a:rPr>
              <a:t>ZSTiO</a:t>
            </a:r>
            <a:r>
              <a:rPr lang="pl-PL" sz="18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None/>
            </a:pPr>
            <a:r>
              <a:rPr lang="pl-PL" sz="1600" dirty="0" smtClean="0">
                <a:latin typeface="Arial" pitchFamily="34" charset="0"/>
                <a:cs typeface="Arial" pitchFamily="34" charset="0"/>
              </a:rPr>
              <a:t>im. Stefana Banacha w Jarosławiu</a:t>
            </a:r>
          </a:p>
          <a:p>
            <a:pPr>
              <a:buNone/>
            </a:pPr>
            <a:endParaRPr lang="pl-PL" sz="18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l-PL" sz="1800" b="1" dirty="0" err="1" smtClean="0">
                <a:latin typeface="Arial" pitchFamily="34" charset="0"/>
                <a:cs typeface="Arial" pitchFamily="34" charset="0"/>
              </a:rPr>
              <a:t>Patronite</a:t>
            </a:r>
            <a:r>
              <a:rPr lang="pl-PL" sz="1800" b="1" dirty="0" smtClean="0">
                <a:latin typeface="Arial" pitchFamily="34" charset="0"/>
                <a:cs typeface="Arial" pitchFamily="34" charset="0"/>
              </a:rPr>
              <a:t>; </a:t>
            </a:r>
          </a:p>
          <a:p>
            <a:pPr>
              <a:buNone/>
            </a:pPr>
            <a:r>
              <a:rPr lang="pl-PL" sz="1800" b="1" dirty="0" smtClean="0">
                <a:latin typeface="Arial" pitchFamily="34" charset="0"/>
                <a:cs typeface="Arial" pitchFamily="34" charset="0"/>
              </a:rPr>
              <a:t>https://patronite.pl/edu-partyzant</a:t>
            </a:r>
          </a:p>
          <a:p>
            <a:pPr>
              <a:buNone/>
            </a:pPr>
            <a:endParaRPr lang="pl-PL" sz="1800" b="1" dirty="0" smtClean="0">
              <a:latin typeface="Arial" pitchFamily="34" charset="0"/>
              <a:cs typeface="Arial" pitchFamily="34" charset="0"/>
            </a:endParaRPr>
          </a:p>
          <a:p>
            <a:endParaRPr lang="pl-PL" dirty="0" smtClean="0"/>
          </a:p>
        </p:txBody>
      </p:sp>
      <p:pic>
        <p:nvPicPr>
          <p:cNvPr id="5124" name="Picture 4" descr="C:\Users\OPERATOR\Dropbox\Mój komputer (DESKTOP-NNOK7B5)\Desktop\downloa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702" y="1714488"/>
            <a:ext cx="1819789" cy="1571636"/>
          </a:xfrm>
          <a:prstGeom prst="rect">
            <a:avLst/>
          </a:prstGeom>
          <a:noFill/>
        </p:spPr>
      </p:pic>
      <p:sp>
        <p:nvSpPr>
          <p:cNvPr id="7" name="pole tekstowe 6"/>
          <p:cNvSpPr txBox="1"/>
          <p:nvPr/>
        </p:nvSpPr>
        <p:spPr>
          <a:xfrm>
            <a:off x="5357818" y="4929198"/>
            <a:ext cx="2928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latin typeface="Arial" pitchFamily="34" charset="0"/>
                <a:cs typeface="Arial" pitchFamily="34" charset="0"/>
              </a:rPr>
              <a:t>Zapraszam na</a:t>
            </a:r>
            <a:endParaRPr lang="pl-PL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OPERATOR\Dropbox\Mój komputer (DESKTOP-NNOK7B5)\Desktop\fb_icon_325x325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5500702"/>
            <a:ext cx="928694" cy="928694"/>
          </a:xfrm>
          <a:prstGeom prst="rect">
            <a:avLst/>
          </a:prstGeom>
          <a:noFill/>
        </p:spPr>
      </p:pic>
      <p:pic>
        <p:nvPicPr>
          <p:cNvPr id="1027" name="Picture 3" descr="C:\Users\OPERATOR\Dropbox\Mój komputer (DESKTOP-NNOK7B5)\Desktop\download.jpg"/>
          <p:cNvPicPr>
            <a:picLocks noChangeAspect="1" noChangeArrowheads="1"/>
          </p:cNvPicPr>
          <p:nvPr/>
        </p:nvPicPr>
        <p:blipFill>
          <a:blip r:embed="rId5"/>
          <a:srcRect l="18750" t="15625" r="18750"/>
          <a:stretch>
            <a:fillRect/>
          </a:stretch>
        </p:blipFill>
        <p:spPr bwMode="auto">
          <a:xfrm>
            <a:off x="5643570" y="5500702"/>
            <a:ext cx="857256" cy="1157296"/>
          </a:xfrm>
          <a:prstGeom prst="rect">
            <a:avLst/>
          </a:prstGeom>
          <a:noFill/>
        </p:spPr>
      </p:pic>
      <p:pic>
        <p:nvPicPr>
          <p:cNvPr id="1028" name="Picture 4" descr="C:\Users\OPERATOR\Dropbox\Mój komputer (DESKTOP-NNOK7B5)\Desktop\download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15140" y="5572140"/>
            <a:ext cx="857256" cy="857256"/>
          </a:xfrm>
          <a:prstGeom prst="rect">
            <a:avLst/>
          </a:prstGeom>
          <a:noFill/>
        </p:spPr>
      </p:pic>
      <p:pic>
        <p:nvPicPr>
          <p:cNvPr id="1029" name="Picture 5" descr="C:\Users\OPERATOR\Dropbox\Mój komputer (DESKTOP-NNOK7B5)\Desktop\download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786710" y="5500702"/>
            <a:ext cx="928694" cy="928694"/>
          </a:xfrm>
          <a:prstGeom prst="rect">
            <a:avLst/>
          </a:prstGeom>
          <a:noFill/>
        </p:spPr>
      </p:pic>
      <p:pic>
        <p:nvPicPr>
          <p:cNvPr id="4" name="Picture 2" descr="C:\Users\OPERATOR\Dropbox\Mój komputer (DESKTOP-NNOK7B5)\Desktop\281101018_488572549623547_2638602929428215404_n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57224" y="2951518"/>
            <a:ext cx="2767010" cy="36774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7467600" cy="560406"/>
          </a:xfrm>
        </p:spPr>
        <p:txBody>
          <a:bodyPr/>
          <a:lstStyle/>
          <a:p>
            <a:r>
              <a:rPr lang="pl-PL" dirty="0" smtClean="0"/>
              <a:t>Szkoła - Skąd pomysły? Motywacja?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428596" y="642918"/>
            <a:ext cx="7467600" cy="4873752"/>
          </a:xfrm>
        </p:spPr>
        <p:txBody>
          <a:bodyPr>
            <a:normAutofit/>
          </a:bodyPr>
          <a:lstStyle/>
          <a:p>
            <a:r>
              <a:rPr lang="pl-PL" sz="1600" b="1" dirty="0" smtClean="0">
                <a:latin typeface="Arial" pitchFamily="34" charset="0"/>
                <a:cs typeface="Arial" pitchFamily="34" charset="0"/>
              </a:rPr>
              <a:t>Konkurs naukowy E(x)</a:t>
            </a:r>
            <a:r>
              <a:rPr lang="pl-PL" sz="1600" b="1" dirty="0" err="1" smtClean="0">
                <a:latin typeface="Arial" pitchFamily="34" charset="0"/>
                <a:cs typeface="Arial" pitchFamily="34" charset="0"/>
              </a:rPr>
              <a:t>plory</a:t>
            </a:r>
            <a:r>
              <a:rPr lang="pl-PL" sz="1600" b="1" dirty="0" smtClean="0">
                <a:latin typeface="Arial" pitchFamily="34" charset="0"/>
                <a:cs typeface="Arial" pitchFamily="34" charset="0"/>
              </a:rPr>
              <a:t> – prestiż i nagrody</a:t>
            </a:r>
          </a:p>
        </p:txBody>
      </p:sp>
      <p:pic>
        <p:nvPicPr>
          <p:cNvPr id="3074" name="Picture 2" descr="C:\Users\OPERATOR\Dropbox\Mój komputer (DESKTOP-NNOK7B5)\Desktop\grafika_na_fb_explor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214422"/>
            <a:ext cx="5429256" cy="2841876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8" name="Picture 6" descr="C:\Users\OPERATOR\Dropbox\Mój komputer (DESKTOP-NNOK7B5)\Desktop\161073975185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714356"/>
            <a:ext cx="1690686" cy="1690686"/>
          </a:xfrm>
          <a:prstGeom prst="ellipse">
            <a:avLst/>
          </a:prstGeom>
          <a:ln w="63500" cap="rnd">
            <a:solidFill>
              <a:schemeClr val="accent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26" name="Picture 2" descr="C:\Users\WPT\Desktop\EiSystem\312566790_1716842232025229_6997598544370217748_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2571744"/>
            <a:ext cx="3028648" cy="3954069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7467600" cy="560406"/>
          </a:xfrm>
        </p:spPr>
        <p:txBody>
          <a:bodyPr/>
          <a:lstStyle/>
          <a:p>
            <a:r>
              <a:rPr lang="pl-PL" dirty="0" smtClean="0"/>
              <a:t>Szkoła - Skąd pomysły? Motywacja?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142844" y="714356"/>
            <a:ext cx="7467600" cy="4873752"/>
          </a:xfrm>
        </p:spPr>
        <p:txBody>
          <a:bodyPr>
            <a:normAutofit/>
          </a:bodyPr>
          <a:lstStyle/>
          <a:p>
            <a:r>
              <a:rPr lang="pl-PL" sz="1600" b="1" dirty="0" smtClean="0">
                <a:latin typeface="Arial" pitchFamily="34" charset="0"/>
                <a:cs typeface="Arial" pitchFamily="34" charset="0"/>
              </a:rPr>
              <a:t>Olimpiada Zwolnieni z teorii</a:t>
            </a:r>
          </a:p>
          <a:p>
            <a:r>
              <a:rPr lang="pl-PL" sz="1600" b="1" dirty="0" smtClean="0">
                <a:latin typeface="Arial" pitchFamily="34" charset="0"/>
                <a:cs typeface="Arial" pitchFamily="34" charset="0"/>
              </a:rPr>
              <a:t>Projekty społeczne – certyfikaty</a:t>
            </a:r>
          </a:p>
        </p:txBody>
      </p:sp>
      <p:pic>
        <p:nvPicPr>
          <p:cNvPr id="4099" name="Picture 3" descr="C:\Users\OPERATOR\Dropbox\Mój komputer (DESKTOP-NNOK7B5)\Desktop\zwolnieni-z-teorii-zwyciezc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357430"/>
            <a:ext cx="5572164" cy="3139646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02" name="Picture 6" descr="C:\Users\OPERATOR\Dropbox\Mój komputer (DESKTOP-NNOK7B5)\Desktop\d9726d6818bd7830b95329da84c01921_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857232"/>
            <a:ext cx="3738589" cy="2803941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03" name="Picture 7" descr="C:\Users\OPERATOR\Dropbox\Mój komputer (DESKTOP-NNOK7B5)\Desktop\57328193_334352587430790_8896121418962436096_nA-750x422.jpg"/>
          <p:cNvPicPr>
            <a:picLocks noChangeAspect="1" noChangeArrowheads="1"/>
          </p:cNvPicPr>
          <p:nvPr/>
        </p:nvPicPr>
        <p:blipFill>
          <a:blip r:embed="rId4"/>
          <a:srcRect l="26022" t="6517" r="25978" b="4620"/>
          <a:stretch>
            <a:fillRect/>
          </a:stretch>
        </p:blipFill>
        <p:spPr bwMode="auto">
          <a:xfrm>
            <a:off x="6143636" y="3929066"/>
            <a:ext cx="2000264" cy="2009194"/>
          </a:xfrm>
          <a:prstGeom prst="ellipse">
            <a:avLst/>
          </a:prstGeom>
          <a:ln w="63500" cap="rnd">
            <a:solidFill>
              <a:schemeClr val="accent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104" name="Picture 8" descr="C:\Users\OPERATOR\Dropbox\Mój komputer (DESKTOP-NNOK7B5)\Desktop\httpsstocznia.org.plappuploads2211zdjeciadoprojektownastronieStoczni2.png"/>
          <p:cNvPicPr>
            <a:picLocks noChangeAspect="1" noChangeArrowheads="1"/>
          </p:cNvPicPr>
          <p:nvPr/>
        </p:nvPicPr>
        <p:blipFill>
          <a:blip r:embed="rId5"/>
          <a:srcRect l="7500" t="17409" r="5000" b="20694"/>
          <a:stretch>
            <a:fillRect/>
          </a:stretch>
        </p:blipFill>
        <p:spPr bwMode="auto">
          <a:xfrm>
            <a:off x="1643042" y="4357694"/>
            <a:ext cx="2286016" cy="2286016"/>
          </a:xfrm>
          <a:prstGeom prst="ellipse">
            <a:avLst/>
          </a:prstGeom>
          <a:ln w="63500" cap="rnd">
            <a:solidFill>
              <a:schemeClr val="accent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7467600" cy="560406"/>
          </a:xfrm>
        </p:spPr>
        <p:txBody>
          <a:bodyPr/>
          <a:lstStyle/>
          <a:p>
            <a:r>
              <a:rPr lang="pl-PL" dirty="0" smtClean="0"/>
              <a:t>Szkoła - Skąd pomysły? Motywacja?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428596" y="785794"/>
            <a:ext cx="7467600" cy="4873752"/>
          </a:xfrm>
        </p:spPr>
        <p:txBody>
          <a:bodyPr/>
          <a:lstStyle/>
          <a:p>
            <a:r>
              <a:rPr lang="pl-PL" sz="1600" b="1" dirty="0" smtClean="0">
                <a:latin typeface="Arial" pitchFamily="34" charset="0"/>
                <a:cs typeface="Arial" pitchFamily="34" charset="0"/>
              </a:rPr>
              <a:t>Olimpiada Innowacji Technicznych I Wynalazczości – indeksy, patenty</a:t>
            </a:r>
          </a:p>
          <a:p>
            <a:endParaRPr lang="pl-PL" dirty="0" smtClean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 t="7894" r="1761" b="3801"/>
          <a:stretch>
            <a:fillRect/>
          </a:stretch>
        </p:blipFill>
        <p:spPr bwMode="auto">
          <a:xfrm>
            <a:off x="142844" y="1214422"/>
            <a:ext cx="6357982" cy="3214710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 descr="C:\Users\OPERATOR\Dropbox\Mój komputer (DESKTOP-NNOK7B5)\Desktop\283953676_1608272799548840_7248309745080251845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3143248"/>
            <a:ext cx="3606817" cy="2705113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 descr="C:\Users\OPERATOR\Dropbox\Mój komputer (DESKTOP-NNOK7B5)\Desktop\284185687_1608272996215487_400226942303332236_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57290" y="4071942"/>
            <a:ext cx="3000396" cy="2515332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7467600" cy="488968"/>
          </a:xfrm>
        </p:spPr>
        <p:txBody>
          <a:bodyPr>
            <a:normAutofit fontScale="90000"/>
          </a:bodyPr>
          <a:lstStyle/>
          <a:p>
            <a:r>
              <a:rPr lang="pl-PL" sz="2800" dirty="0" smtClean="0"/>
              <a:t>Szkoła – Pracownia druku 3d</a:t>
            </a:r>
            <a:endParaRPr lang="pl-PL" sz="2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357158" y="571480"/>
            <a:ext cx="7467600" cy="4873752"/>
          </a:xfrm>
        </p:spPr>
        <p:txBody>
          <a:bodyPr>
            <a:normAutofit/>
          </a:bodyPr>
          <a:lstStyle/>
          <a:p>
            <a:r>
              <a:rPr lang="pl-PL" sz="1600" b="1" dirty="0" smtClean="0">
                <a:latin typeface="Arial" pitchFamily="34" charset="0"/>
                <a:cs typeface="Arial" pitchFamily="34" charset="0"/>
              </a:rPr>
              <a:t>Przestrzeń i zajęcia z pizzą</a:t>
            </a:r>
            <a:endParaRPr lang="pl-PL" sz="1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OPERATOR\Dropbox\Mój komputer (DESKTOP-NNOK7B5)\Desktop\TIK w edukacji\278389160_1581983345511119_1073479908254005655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3071810"/>
            <a:ext cx="4643470" cy="3482602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1" name="Picture 3" descr="C:\Users\WPT\Desktop\EiSystem\311600233_1721486074894178_8519844882698605160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071546"/>
            <a:ext cx="4716449" cy="3537337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4" name="Picture 6" descr="C:\Users\WPT\Desktop\343730747_573663258079455_608238399512357336_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785794"/>
            <a:ext cx="3222650" cy="3222650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6" name="Picture 8" descr="C:\Users\WPT\Desktop\320877034_529550802475763_8255024169498465797_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0" y="3786190"/>
            <a:ext cx="2928958" cy="2928958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7" name="Picture 9" descr="C:\Users\WPT\Desktop\379104852_1935328930176557_6078462652944480556_n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72330" y="3786190"/>
            <a:ext cx="1500198" cy="1500198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5" name="Picture 9" descr="C:\Users\WPT\Desktop\313254127_1721487808227338_6091426383950162694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3357562"/>
            <a:ext cx="3214710" cy="3214710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7467600" cy="488968"/>
          </a:xfrm>
        </p:spPr>
        <p:txBody>
          <a:bodyPr>
            <a:normAutofit fontScale="90000"/>
          </a:bodyPr>
          <a:lstStyle/>
          <a:p>
            <a:r>
              <a:rPr lang="pl-PL" sz="2800" dirty="0" smtClean="0"/>
              <a:t>Rodzic</a:t>
            </a:r>
            <a:endParaRPr lang="pl-PL" sz="2800" dirty="0"/>
          </a:p>
        </p:txBody>
      </p:sp>
      <p:pic>
        <p:nvPicPr>
          <p:cNvPr id="4098" name="Picture 2" descr="C:\Users\WPT\Desktop\313353680_1721487414894044_1753356454223123869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714356"/>
            <a:ext cx="3143272" cy="3143272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01" name="Picture 5" descr="C:\Users\WPT\Desktop\343768060_753813996272492_6532144935147678752_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3214686"/>
            <a:ext cx="3500462" cy="3500462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06" name="Picture 10" descr="C:\Users\WPT\Desktop\313341610_1721488064893979_7967025747584477238_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15140" y="1142984"/>
            <a:ext cx="2071681" cy="2071681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07" name="Picture 11" descr="C:\Users\WPT\Desktop\317837311_1749458408763611_2287261721433466954_n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71802" y="3429000"/>
            <a:ext cx="2571747" cy="2571747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08" name="Picture 12" descr="C:\Users\WPT\Desktop\313347960_1721487214894064_4453012119127757984_n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929058" y="428604"/>
            <a:ext cx="3000375" cy="3000376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7467600" cy="488968"/>
          </a:xfrm>
        </p:spPr>
        <p:txBody>
          <a:bodyPr>
            <a:normAutofit fontScale="90000"/>
          </a:bodyPr>
          <a:lstStyle/>
          <a:p>
            <a:r>
              <a:rPr lang="pl-PL" sz="2800" dirty="0" smtClean="0"/>
              <a:t>Media</a:t>
            </a:r>
            <a:endParaRPr lang="pl-PL" sz="2800" dirty="0"/>
          </a:p>
        </p:txBody>
      </p:sp>
      <p:pic>
        <p:nvPicPr>
          <p:cNvPr id="5122" name="Picture 2" descr="C:\Users\WPT\Desktop\317921252_1752735095102609_7833193193767080269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142852"/>
            <a:ext cx="3786214" cy="3786214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4" name="Picture 4" descr="C:\Users\WPT\Desktop\313032092_1721488524893933_8017195115966859052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3500438"/>
            <a:ext cx="3000375" cy="3000375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5" name="Picture 5" descr="C:\Users\WPT\Desktop\320877034_529550802475763_8255024169498465797_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785794"/>
            <a:ext cx="2786061" cy="2786061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6" name="Picture 6" descr="C:\Users\WPT\Desktop\343312842_618574963471504_1280466582691157024_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3286124"/>
            <a:ext cx="3000375" cy="3000375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7" name="Picture 7" descr="C:\Users\WPT\Desktop\313280881_1721486328227486_5366970974532112383_n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72198" y="714356"/>
            <a:ext cx="2500309" cy="2500309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8" name="Picture 8" descr="C:\Users\WPT\Desktop\313033445_1721487021560750_1188619637077684796_n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643174" y="3643314"/>
            <a:ext cx="3000375" cy="3000375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57158" y="0"/>
            <a:ext cx="7467600" cy="560406"/>
          </a:xfrm>
        </p:spPr>
        <p:txBody>
          <a:bodyPr/>
          <a:lstStyle/>
          <a:p>
            <a:r>
              <a:rPr lang="pl-PL" dirty="0" smtClean="0"/>
              <a:t>Drukujemy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642910" y="500042"/>
            <a:ext cx="8643998" cy="4873752"/>
          </a:xfrm>
        </p:spPr>
        <p:txBody>
          <a:bodyPr/>
          <a:lstStyle/>
          <a:p>
            <a:r>
              <a:rPr lang="pl-PL" sz="1600" b="1" dirty="0" smtClean="0">
                <a:latin typeface="Arial" pitchFamily="34" charset="0"/>
                <a:cs typeface="Arial" pitchFamily="34" charset="0"/>
              </a:rPr>
              <a:t>Druk 3D to moc, a ogranicza nas tylko wyobraźnia …. </a:t>
            </a:r>
          </a:p>
          <a:p>
            <a:pPr>
              <a:buNone/>
            </a:pPr>
            <a:endParaRPr lang="pl-PL" dirty="0" smtClean="0"/>
          </a:p>
          <a:p>
            <a:endParaRPr lang="pl-PL" dirty="0" smtClean="0"/>
          </a:p>
        </p:txBody>
      </p:sp>
      <p:pic>
        <p:nvPicPr>
          <p:cNvPr id="15362" name="Picture 2" descr="C:\Users\OPERATOR\Dropbox\Mój komputer (DESKTOP-NNOK7B5)\Desktop\downlo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5" y="1000107"/>
            <a:ext cx="2704918" cy="1800000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364" name="Picture 4" descr="C:\Users\OPERATOR\Dropbox\Mój komputer (DESKTOP-NNOK7B5)\Desktop\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1000108"/>
            <a:ext cx="2565957" cy="1800000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366" name="Picture 6" descr="C:\Users\OPERATOR\Dropbox\Mój komputer (DESKTOP-NNOK7B5)\Desktop\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3071810"/>
            <a:ext cx="3228975" cy="1409700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367" name="Picture 7" descr="C:\Users\OPERATOR\Dropbox\Mój komputer (DESKTOP-NNOK7B5)\Desktop\w.jpg"/>
          <p:cNvPicPr>
            <a:picLocks noChangeAspect="1" noChangeArrowheads="1"/>
          </p:cNvPicPr>
          <p:nvPr/>
        </p:nvPicPr>
        <p:blipFill>
          <a:blip r:embed="rId5"/>
          <a:srcRect l="17453" r="11791"/>
          <a:stretch>
            <a:fillRect/>
          </a:stretch>
        </p:blipFill>
        <p:spPr bwMode="auto">
          <a:xfrm>
            <a:off x="6000760" y="1000108"/>
            <a:ext cx="2563309" cy="1800000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369" name="Picture 9" descr="C:\Users\OPERATOR\Dropbox\Mój komputer (DESKTOP-NNOK7B5)\Desktop\images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43042" y="4643446"/>
            <a:ext cx="3571857" cy="2000240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363" name="Picture 3" descr="C:\Users\OPERATOR\Dropbox\Mój komputer (DESKTOP-NNOK7B5)\Desktop\Domy-wykonane-na-drukarkach-3D-to-domy-przyszlosci-w-Holandii-796x445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000496" y="3286124"/>
            <a:ext cx="4515043" cy="2524113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57158" y="0"/>
            <a:ext cx="7467600" cy="560406"/>
          </a:xfrm>
        </p:spPr>
        <p:txBody>
          <a:bodyPr/>
          <a:lstStyle/>
          <a:p>
            <a:r>
              <a:rPr lang="pl-PL" dirty="0" smtClean="0"/>
              <a:t>Uczeń - Projekty i druk 3d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214282" y="500042"/>
            <a:ext cx="8429684" cy="5286412"/>
          </a:xfrm>
        </p:spPr>
        <p:txBody>
          <a:bodyPr/>
          <a:lstStyle/>
          <a:p>
            <a:pPr>
              <a:buNone/>
            </a:pPr>
            <a:r>
              <a:rPr lang="pl-PL" sz="1600" b="1" dirty="0" smtClean="0">
                <a:latin typeface="Arial" pitchFamily="34" charset="0"/>
                <a:cs typeface="Arial" pitchFamily="34" charset="0"/>
              </a:rPr>
              <a:t>ZheltaK6 – klawiatura</a:t>
            </a:r>
            <a:r>
              <a:rPr lang="pl-PL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1600" b="1" dirty="0" smtClean="0">
                <a:latin typeface="Arial" pitchFamily="34" charset="0"/>
                <a:cs typeface="Arial" pitchFamily="34" charset="0"/>
              </a:rPr>
              <a:t>bezdotykowa, programowalna</a:t>
            </a:r>
            <a:r>
              <a:rPr lang="pl-PL" sz="1600" dirty="0" smtClean="0">
                <a:latin typeface="Arial" pitchFamily="34" charset="0"/>
                <a:cs typeface="Arial" pitchFamily="34" charset="0"/>
              </a:rPr>
              <a:t>, </a:t>
            </a:r>
          </a:p>
          <a:p>
            <a:pPr>
              <a:buNone/>
            </a:pPr>
            <a:r>
              <a:rPr lang="pl-PL" sz="1600" b="1" dirty="0" smtClean="0">
                <a:latin typeface="Arial" pitchFamily="34" charset="0"/>
                <a:cs typeface="Arial" pitchFamily="34" charset="0"/>
              </a:rPr>
              <a:t>mechaniczna, personalizowana obudowa z druku 3D</a:t>
            </a:r>
            <a:endParaRPr lang="pl-PL" sz="16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l-PL" sz="1600" b="1" dirty="0" smtClean="0">
                <a:latin typeface="Arial" pitchFamily="34" charset="0"/>
                <a:cs typeface="Arial" pitchFamily="34" charset="0"/>
              </a:rPr>
              <a:t>dla osób z niepełnosprawnościami</a:t>
            </a:r>
          </a:p>
          <a:p>
            <a:pPr>
              <a:buNone/>
            </a:pPr>
            <a:r>
              <a:rPr lang="pl-PL" sz="1400" dirty="0" smtClean="0">
                <a:hlinkClick r:id="rId2"/>
              </a:rPr>
              <a:t>https://www.youtube.com/watch?v=7gItA63qEmU&amp;t=14s</a:t>
            </a:r>
            <a:r>
              <a:rPr lang="pl-PL" sz="1400" dirty="0" smtClean="0"/>
              <a:t> </a:t>
            </a:r>
          </a:p>
          <a:p>
            <a:pPr>
              <a:buNone/>
            </a:pPr>
            <a:endParaRPr lang="pl-PL" dirty="0" smtClean="0"/>
          </a:p>
          <a:p>
            <a:endParaRPr lang="pl-PL" dirty="0" smtClean="0"/>
          </a:p>
        </p:txBody>
      </p:sp>
      <p:pic>
        <p:nvPicPr>
          <p:cNvPr id="5122" name="Picture 2" descr="C:\Users\OPERATOR\Dropbox\Mój komputer (DESKTOP-NNOK7B5)\Desktop\TIK w edukacji\safe_imag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500306"/>
            <a:ext cx="7663847" cy="4000528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3" name="Picture 3" descr="C:\Users\OPERATOR\Dropbox\Mój komputer (DESKTOP-NNOK7B5)\Desktop\TIK w edukacji\280019970_1597752220600898_6046634830396516152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3702" y="5500702"/>
            <a:ext cx="1524011" cy="1143008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0" name="Picture 2" descr="C:\Users\OPERATOR\Dropbox\Mój komputer (DESKTOP-NNOK7B5)\Desktop\TIK w edukacji\klawiatura dla kobie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43702" y="4286256"/>
            <a:ext cx="1551249" cy="1071570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3" name="Picture 5" descr="C:\Users\OPERATOR\Dropbox\Mój komputer (DESKTOP-NNOK7B5)\Desktop\280949959_1603817729994347_8705145050926082068_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43702" y="214290"/>
            <a:ext cx="1524011" cy="1143008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4" name="Picture 6" descr="C:\Users\OPERATOR\Dropbox\Mój komputer (DESKTOP-NNOK7B5)\Desktop\280489193_1598253297217457_4144757377804397083_n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43702" y="3000372"/>
            <a:ext cx="1524011" cy="1143008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/>
          <a:srcRect l="50156" t="29167" r="25469" b="32499"/>
          <a:stretch>
            <a:fillRect/>
          </a:stretch>
        </p:blipFill>
        <p:spPr bwMode="auto">
          <a:xfrm>
            <a:off x="6643702" y="1500174"/>
            <a:ext cx="1500198" cy="1327099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ykusz">
  <a:themeElements>
    <a:clrScheme name="Wykusz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Wykusz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ykusz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646</TotalTime>
  <Words>287</Words>
  <PresentationFormat>Pokaz na ekranie (4:3)</PresentationFormat>
  <Paragraphs>51</Paragraphs>
  <Slides>16</Slides>
  <Notes>0</Notes>
  <HiddenSlides>0</HiddenSlides>
  <MMClips>2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17" baseType="lpstr">
      <vt:lpstr>Wykusz</vt:lpstr>
      <vt:lpstr>Szkoła + Uczeń + Rodzic + Media = Sukces</vt:lpstr>
      <vt:lpstr>Szkoła - Skąd pomysły? Motywacja?</vt:lpstr>
      <vt:lpstr>Szkoła - Skąd pomysły? Motywacja?</vt:lpstr>
      <vt:lpstr>Szkoła - Skąd pomysły? Motywacja?</vt:lpstr>
      <vt:lpstr>Szkoła – Pracownia druku 3d</vt:lpstr>
      <vt:lpstr>Rodzic</vt:lpstr>
      <vt:lpstr>Media</vt:lpstr>
      <vt:lpstr>Drukujemy</vt:lpstr>
      <vt:lpstr>Uczeń - Projekty i druk 3d</vt:lpstr>
      <vt:lpstr>Uczeń – Explory i Regeneron ISEF Dallas 2023</vt:lpstr>
      <vt:lpstr>Uczeń – stypendium inwestycyjne</vt:lpstr>
      <vt:lpstr>Uczeń</vt:lpstr>
      <vt:lpstr>Projekty</vt:lpstr>
      <vt:lpstr>Projekty</vt:lpstr>
      <vt:lpstr>szkoła + uczeń + rodzic + media = sukces </vt:lpstr>
      <vt:lpstr>Dziękuję za uwagę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Od pomysłu do przemysłu</dc:title>
  <dc:creator>OPERATOR</dc:creator>
  <cp:lastModifiedBy>WPT</cp:lastModifiedBy>
  <cp:revision>113</cp:revision>
  <dcterms:created xsi:type="dcterms:W3CDTF">2022-05-18T15:12:25Z</dcterms:created>
  <dcterms:modified xsi:type="dcterms:W3CDTF">2023-09-17T19:40:09Z</dcterms:modified>
</cp:coreProperties>
</file>